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20"/>
  </p:handoutMasterIdLst>
  <p:sldIdLst>
    <p:sldId id="256" r:id="rId3"/>
    <p:sldId id="258" r:id="rId4"/>
    <p:sldId id="261" r:id="rId5"/>
    <p:sldId id="257" r:id="rId6"/>
    <p:sldId id="268" r:id="rId7"/>
    <p:sldId id="267" r:id="rId8"/>
    <p:sldId id="259" r:id="rId9"/>
    <p:sldId id="269" r:id="rId10"/>
    <p:sldId id="263" r:id="rId11"/>
    <p:sldId id="270" r:id="rId12"/>
    <p:sldId id="271" r:id="rId13"/>
    <p:sldId id="272" r:id="rId14"/>
    <p:sldId id="273" r:id="rId15"/>
    <p:sldId id="265" r:id="rId16"/>
    <p:sldId id="274" r:id="rId17"/>
    <p:sldId id="275" r:id="rId18"/>
    <p:sldId id="276" r:id="rId19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614" y="9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5/8/2020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08/05/2020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08/05/2020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08/05/2020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08/05/2020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08/05/2020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08/05/2020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08/05/2020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08/05/2020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08/05/2020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atent_semantic_analysis" TargetMode="External"/><Relationship Id="rId3" Type="http://schemas.openxmlformats.org/officeDocument/2006/relationships/hyperlink" Target="https://www.tutorialspoint.com/lucene/lucene_adddocument.htm" TargetMode="External"/><Relationship Id="rId7" Type="http://schemas.openxmlformats.org/officeDocument/2006/relationships/hyperlink" Target="https://examples.javacodegeeks.com/core-java/apache/lucene/lucene-query-parser-exampl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w3schools.com/java/java_user_input.asp" TargetMode="External"/><Relationship Id="rId5" Type="http://schemas.openxmlformats.org/officeDocument/2006/relationships/hyperlink" Target="https://docs.oracle.com/javase/8/docs/api/java/nio/file/Files.html" TargetMode="External"/><Relationship Id="rId4" Type="http://schemas.openxmlformats.org/officeDocument/2006/relationships/hyperlink" Target="https://stackoverflow.com/questions/5694385/getting-the-filenames-of-all-files-in-a-fold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unicode.org/reports/tr29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Lucene</a:t>
            </a:r>
            <a:r>
              <a:rPr lang="fr-FR" dirty="0"/>
              <a:t> and LSI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677108"/>
          </a:xfrm>
        </p:spPr>
        <p:txBody>
          <a:bodyPr/>
          <a:lstStyle/>
          <a:p>
            <a:r>
              <a:rPr lang="fr-FR" dirty="0"/>
              <a:t>Natural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and Information </a:t>
            </a:r>
            <a:r>
              <a:rPr lang="fr-FR" dirty="0" err="1"/>
              <a:t>Retrieval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1B5DB-3C65-4279-AF8E-56E2247C9FD2}"/>
              </a:ext>
            </a:extLst>
          </p:cNvPr>
          <p:cNvSpPr/>
          <p:nvPr/>
        </p:nvSpPr>
        <p:spPr>
          <a:xfrm>
            <a:off x="0" y="4711458"/>
            <a:ext cx="595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Maeva</a:t>
            </a:r>
            <a:r>
              <a:rPr lang="en-GB" dirty="0"/>
              <a:t> Lecavelier / </a:t>
            </a:r>
            <a:r>
              <a:rPr lang="ko-KR" altLang="en-US" dirty="0"/>
              <a:t>마에바 르꺄블리에</a:t>
            </a:r>
            <a:r>
              <a:rPr lang="en-GB" altLang="en-US" dirty="0"/>
              <a:t> </a:t>
            </a:r>
            <a:r>
              <a:rPr lang="en-GB" dirty="0"/>
              <a:t>– 50191580 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Lucene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Lucene</a:t>
            </a:r>
            <a:endParaRPr lang="fr-FR" dirty="0"/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F957159-BF1D-465C-A76E-6DE0364C81CD}"/>
              </a:ext>
            </a:extLst>
          </p:cNvPr>
          <p:cNvSpPr txBox="1">
            <a:spLocks/>
          </p:cNvSpPr>
          <p:nvPr/>
        </p:nvSpPr>
        <p:spPr>
          <a:xfrm>
            <a:off x="611559" y="1105372"/>
            <a:ext cx="3493081" cy="589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21000"/>
              <a:buBlip>
                <a:blip r:embed="rId2"/>
              </a:buBlip>
            </a:pPr>
            <a:r>
              <a:rPr lang="fr-FR" sz="2600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« </a:t>
            </a:r>
            <a:r>
              <a:rPr lang="fr-FR" sz="2600" dirty="0" err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dead</a:t>
            </a:r>
            <a:r>
              <a:rPr lang="fr-FR" sz="2600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 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3D3AC19-F274-4507-9461-4D50EC46D83D}"/>
                  </a:ext>
                </a:extLst>
              </p:cNvPr>
              <p:cNvSpPr txBox="1"/>
              <p:nvPr/>
            </p:nvSpPr>
            <p:spPr>
              <a:xfrm>
                <a:off x="4883573" y="1219857"/>
                <a:ext cx="3569547" cy="4183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14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Expected result: all horror movies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4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marL="285750" indent="-285750"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14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P&amp;R:</a:t>
                </a:r>
              </a:p>
              <a:p>
                <a:pP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endParaRPr lang="fr-FR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fr-F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95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Old: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= 0.5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3D3AC19-F274-4507-9461-4D50EC46D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573" y="1219857"/>
                <a:ext cx="3569547" cy="4183581"/>
              </a:xfrm>
              <a:prstGeom prst="rect">
                <a:avLst/>
              </a:prstGeom>
              <a:blipFill>
                <a:blip r:embed="rId3"/>
                <a:stretch>
                  <a:fillRect l="-1365" t="-4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24F4DFDD-D835-4F59-B8E2-11D832987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5" t="24494" r="60222" b="57992"/>
          <a:stretch/>
        </p:blipFill>
        <p:spPr>
          <a:xfrm>
            <a:off x="241329" y="2129702"/>
            <a:ext cx="4194582" cy="2363893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D434D06-28ED-4BE2-B7E4-4CDCABA3BA39}"/>
              </a:ext>
            </a:extLst>
          </p:cNvPr>
          <p:cNvCxnSpPr/>
          <p:nvPr/>
        </p:nvCxnSpPr>
        <p:spPr>
          <a:xfrm>
            <a:off x="4572000" y="962673"/>
            <a:ext cx="0" cy="3895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930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Lucene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Lucene</a:t>
            </a:r>
            <a:endParaRPr lang="fr-FR" dirty="0"/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F957159-BF1D-465C-A76E-6DE0364C81CD}"/>
              </a:ext>
            </a:extLst>
          </p:cNvPr>
          <p:cNvSpPr txBox="1">
            <a:spLocks/>
          </p:cNvSpPr>
          <p:nvPr/>
        </p:nvSpPr>
        <p:spPr>
          <a:xfrm>
            <a:off x="611559" y="1105372"/>
            <a:ext cx="3493081" cy="58956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21000"/>
              <a:buBlip>
                <a:blip r:embed="rId2"/>
              </a:buBlip>
            </a:pPr>
            <a:r>
              <a:rPr lang="fr-FR" sz="2600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«</a:t>
            </a:r>
            <a:r>
              <a:rPr lang="fr-FR" sz="2600" dirty="0" err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may</a:t>
            </a:r>
            <a:r>
              <a:rPr lang="fr-FR" sz="2600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the force </a:t>
            </a:r>
            <a:r>
              <a:rPr lang="fr-FR" sz="2600" dirty="0" err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be</a:t>
            </a:r>
            <a:r>
              <a:rPr lang="fr-FR" sz="2600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fr-FR" sz="2600" dirty="0" err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with</a:t>
            </a:r>
            <a:r>
              <a:rPr lang="fr-FR" sz="2600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fr-FR" sz="2600" dirty="0" err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you</a:t>
            </a:r>
            <a:r>
              <a:rPr lang="fr-FR" sz="2600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 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3D3AC19-F274-4507-9461-4D50EC46D83D}"/>
                  </a:ext>
                </a:extLst>
              </p:cNvPr>
              <p:cNvSpPr txBox="1"/>
              <p:nvPr/>
            </p:nvSpPr>
            <p:spPr>
              <a:xfrm>
                <a:off x="4883573" y="1017024"/>
                <a:ext cx="3569547" cy="412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14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Expected result: Star Wars 2. We look at the second case.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4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marL="285750" indent="-285750"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14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P&amp;R:</a:t>
                </a:r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</m:t>
                      </m:r>
                    </m:oMath>
                  </m:oMathPara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algn="ctr"/>
                <a:endParaRPr lang="fr-FR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fr-F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FR" dirty="0"/>
              </a:p>
              <a:p>
                <a:pPr algn="ctr"/>
                <a:endParaRPr lang="en-GB" dirty="0"/>
              </a:p>
              <a:p>
                <a:r>
                  <a:rPr lang="en-GB" dirty="0"/>
                  <a:t>Old: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= 0.25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3D3AC19-F274-4507-9461-4D50EC46D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573" y="1017024"/>
                <a:ext cx="3569547" cy="4120230"/>
              </a:xfrm>
              <a:prstGeom prst="rect">
                <a:avLst/>
              </a:prstGeom>
              <a:blipFill>
                <a:blip r:embed="rId3"/>
                <a:stretch>
                  <a:fillRect l="-1365" t="-444" b="-1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DD5CD0D9-5562-4871-BD72-A9425A8DF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1" t="15671" r="60222" b="57334"/>
          <a:stretch/>
        </p:blipFill>
        <p:spPr>
          <a:xfrm>
            <a:off x="628022" y="1717039"/>
            <a:ext cx="3421196" cy="2997201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79D71D-42F5-4E7C-BA77-B98BCA4ADB7D}"/>
              </a:ext>
            </a:extLst>
          </p:cNvPr>
          <p:cNvCxnSpPr/>
          <p:nvPr/>
        </p:nvCxnSpPr>
        <p:spPr>
          <a:xfrm>
            <a:off x="4572000" y="962673"/>
            <a:ext cx="0" cy="3895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83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Lucene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Lucene</a:t>
            </a:r>
            <a:endParaRPr lang="fr-FR" dirty="0"/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F957159-BF1D-465C-A76E-6DE0364C81CD}"/>
              </a:ext>
            </a:extLst>
          </p:cNvPr>
          <p:cNvSpPr txBox="1">
            <a:spLocks/>
          </p:cNvSpPr>
          <p:nvPr/>
        </p:nvSpPr>
        <p:spPr>
          <a:xfrm>
            <a:off x="611559" y="1105372"/>
            <a:ext cx="3493081" cy="58956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21000"/>
              <a:buBlip>
                <a:blip r:embed="rId2"/>
              </a:buBlip>
            </a:pPr>
            <a:r>
              <a:rPr lang="fr-FR" sz="2600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« Mars » VS « Planet Mars 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3D3AC19-F274-4507-9461-4D50EC46D83D}"/>
                  </a:ext>
                </a:extLst>
              </p:cNvPr>
              <p:cNvSpPr txBox="1"/>
              <p:nvPr/>
            </p:nvSpPr>
            <p:spPr>
              <a:xfrm>
                <a:off x="4883573" y="1186338"/>
                <a:ext cx="3569547" cy="3866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14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Expected result: Watchmen and The </a:t>
                </a:r>
                <a:r>
                  <a:rPr lang="en-GB" sz="14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Marsian</a:t>
                </a:r>
                <a:endParaRPr lang="en-GB" sz="14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4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marL="285750" indent="-285750"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14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P&amp;R:</a:t>
                </a:r>
              </a:p>
              <a:p>
                <a:pPr algn="ctr"/>
                <a:r>
                  <a:rPr lang="en-GB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Mars</a:t>
                </a:r>
              </a:p>
              <a:p>
                <a:pPr algn="ctr"/>
                <a:endParaRPr lang="en-GB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fr-F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fr-F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fr-F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fr-FR" sz="1200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fr-F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200" dirty="0"/>
                  <a:t> so 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fr-F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fr-FR" sz="12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33</m:t>
                    </m:r>
                  </m:oMath>
                </a14:m>
                <a:endParaRPr lang="en-GB" sz="1200" dirty="0"/>
              </a:p>
              <a:p>
                <a:pPr algn="ctr"/>
                <a:r>
                  <a:rPr lang="en-GB" sz="1200" dirty="0"/>
                  <a:t>Old: </a:t>
                </a: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 = 0.67</m:t>
                    </m:r>
                  </m:oMath>
                </a14:m>
                <a:endParaRPr lang="en-GB" sz="1200" dirty="0"/>
              </a:p>
              <a:p>
                <a:pPr algn="ctr"/>
                <a:endParaRPr lang="en-GB" sz="1200" dirty="0"/>
              </a:p>
              <a:p>
                <a:pPr algn="ctr"/>
                <a:r>
                  <a:rPr lang="en-GB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Planet Mars</a:t>
                </a:r>
              </a:p>
              <a:p>
                <a:pPr algn="ctr"/>
                <a:endParaRPr lang="en-GB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fr-F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fr-F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fr-F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fr-F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fr-FR" sz="12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fr-F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fr-F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200" dirty="0"/>
                  <a:t> so 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fr-FR" sz="12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fr-FR" sz="1200" i="1">
                        <a:latin typeface="Cambria Math" panose="02040503050406030204" pitchFamily="18" charset="0"/>
                      </a:rPr>
                      <m:t>33</m:t>
                    </m:r>
                  </m:oMath>
                </a14:m>
                <a:endParaRPr lang="fr-FR" sz="1200" dirty="0"/>
              </a:p>
              <a:p>
                <a:pPr algn="ctr"/>
                <a:r>
                  <a:rPr lang="en-GB" sz="1200" dirty="0"/>
                  <a:t>Old: </a:t>
                </a: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1200" i="1" dirty="0">
                        <a:latin typeface="Cambria Math" panose="02040503050406030204" pitchFamily="18" charset="0"/>
                      </a:rPr>
                      <m:t> = 0.44</m:t>
                    </m:r>
                  </m:oMath>
                </a14:m>
                <a:endParaRPr lang="en-GB" sz="1200" dirty="0"/>
              </a:p>
              <a:p>
                <a:pPr algn="ctr"/>
                <a:endParaRPr lang="en-GB" sz="1200" dirty="0"/>
              </a:p>
              <a:p>
                <a:pPr algn="ctr"/>
                <a:r>
                  <a:rPr lang="en-GB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This time, same results for both requests!</a:t>
                </a: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3D3AC19-F274-4507-9461-4D50EC46D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573" y="1186338"/>
                <a:ext cx="3569547" cy="3866315"/>
              </a:xfrm>
              <a:prstGeom prst="rect">
                <a:avLst/>
              </a:prstGeom>
              <a:blipFill>
                <a:blip r:embed="rId3"/>
                <a:stretch>
                  <a:fillRect t="-473" b="-1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7CA1699C-C214-4139-AA47-B687CC60AB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9" t="6966" r="59270" b="58700"/>
          <a:stretch/>
        </p:blipFill>
        <p:spPr>
          <a:xfrm>
            <a:off x="516501" y="1694934"/>
            <a:ext cx="3159244" cy="3440051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4410A8A-C585-428D-A300-B32357BB7A57}"/>
              </a:ext>
            </a:extLst>
          </p:cNvPr>
          <p:cNvCxnSpPr/>
          <p:nvPr/>
        </p:nvCxnSpPr>
        <p:spPr>
          <a:xfrm>
            <a:off x="4572000" y="962673"/>
            <a:ext cx="0" cy="3895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86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LSI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68606" y="2770738"/>
            <a:ext cx="4817154" cy="126946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? 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840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? 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LSI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43AA20-87D6-40AE-B6EC-3FEFB57E3A3D}"/>
              </a:ext>
            </a:extLst>
          </p:cNvPr>
          <p:cNvSpPr/>
          <p:nvPr/>
        </p:nvSpPr>
        <p:spPr>
          <a:xfrm>
            <a:off x="5430234" y="1185496"/>
            <a:ext cx="314495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20000"/>
              <a:buBlip>
                <a:blip r:embed="rId2"/>
              </a:buBlip>
            </a:pPr>
            <a:r>
              <a:rPr lang="fr-FR" sz="2600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Pros and cons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994B6261-7D1B-4749-A14D-BA0573264A7B}"/>
              </a:ext>
            </a:extLst>
          </p:cNvPr>
          <p:cNvSpPr txBox="1">
            <a:spLocks/>
          </p:cNvSpPr>
          <p:nvPr/>
        </p:nvSpPr>
        <p:spPr>
          <a:xfrm>
            <a:off x="5423461" y="1817714"/>
            <a:ext cx="3144959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 algn="l" defTabSz="457200" rtl="0" eaLnBrk="1" latinLnBrk="0" hangingPunct="1">
              <a:spcBef>
                <a:spcPts val="300"/>
              </a:spcBef>
              <a:buFontTx/>
              <a:buNone/>
              <a:defRPr lang="fr-FR"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Bef>
                <a:spcPct val="20000"/>
              </a:spcBef>
              <a:buSzPct val="120000"/>
              <a:buBlip>
                <a:blip r:embed="rId2"/>
              </a:buBlip>
            </a:pPr>
            <a:r>
              <a:rPr lang="en-GB" sz="1600" dirty="0">
                <a:solidFill>
                  <a:srgbClr val="123A61"/>
                </a:solidFill>
                <a:ea typeface="Segoe UI Black" panose="020B0A02040204020203" pitchFamily="34" charset="0"/>
              </a:rPr>
              <a:t>Pros</a:t>
            </a:r>
          </a:p>
          <a:p>
            <a:pPr indent="0">
              <a:spcBef>
                <a:spcPct val="20000"/>
              </a:spcBef>
              <a:buSzPct val="120000"/>
            </a:pPr>
            <a:endParaRPr lang="en-GB" sz="1200" dirty="0">
              <a:solidFill>
                <a:srgbClr val="123A61"/>
              </a:solidFill>
              <a:ea typeface="Segoe UI Black" panose="020B0A02040204020203" pitchFamily="34" charset="0"/>
            </a:endParaRPr>
          </a:p>
          <a:p>
            <a:pPr marL="171450" indent="-171450">
              <a:buSzPct val="120000"/>
              <a:buFontTx/>
              <a:buChar char="-"/>
            </a:pPr>
            <a:r>
              <a:rPr lang="en-GB" sz="1200" dirty="0">
                <a:ea typeface="Segoe UI Black" panose="020B0A02040204020203" pitchFamily="34" charset="0"/>
              </a:rPr>
              <a:t>Increases recall</a:t>
            </a:r>
          </a:p>
          <a:p>
            <a:pPr marL="171450" indent="-171450">
              <a:buSzPct val="120000"/>
              <a:buFontTx/>
              <a:buChar char="-"/>
            </a:pPr>
            <a:endParaRPr lang="en-GB" sz="1200" dirty="0">
              <a:ea typeface="Segoe UI Black" panose="020B0A02040204020203" pitchFamily="34" charset="0"/>
            </a:endParaRPr>
          </a:p>
          <a:p>
            <a:pPr marL="171450" indent="-171450">
              <a:buSzPct val="120000"/>
              <a:buFontTx/>
              <a:buChar char="-"/>
            </a:pPr>
            <a:r>
              <a:rPr lang="en-GB" sz="1200" dirty="0">
                <a:ea typeface="Segoe UI Black" panose="020B0A02040204020203" pitchFamily="34" charset="0"/>
              </a:rPr>
              <a:t>Independent from words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342900">
              <a:spcBef>
                <a:spcPct val="20000"/>
              </a:spcBef>
              <a:buSzPct val="120000"/>
              <a:buBlip>
                <a:blip r:embed="rId2"/>
              </a:buBlip>
            </a:pPr>
            <a:r>
              <a:rPr lang="en-GB" sz="1600" dirty="0">
                <a:solidFill>
                  <a:srgbClr val="123A61"/>
                </a:solidFill>
                <a:ea typeface="Segoe UI Black" panose="020B0A02040204020203" pitchFamily="34" charset="0"/>
              </a:rPr>
              <a:t>Cons</a:t>
            </a:r>
          </a:p>
          <a:p>
            <a:pPr indent="0">
              <a:spcBef>
                <a:spcPct val="20000"/>
              </a:spcBef>
              <a:buSzPct val="120000"/>
            </a:pPr>
            <a:endParaRPr lang="en-GB" sz="1600" dirty="0">
              <a:solidFill>
                <a:srgbClr val="123A61"/>
              </a:solidFill>
              <a:ea typeface="Segoe UI Black" panose="020B0A02040204020203" pitchFamily="34" charset="0"/>
            </a:endParaRPr>
          </a:p>
          <a:p>
            <a:pPr marL="285750" indent="-285750">
              <a:spcBef>
                <a:spcPct val="20000"/>
              </a:spcBef>
              <a:buSzPct val="120000"/>
              <a:buFontTx/>
              <a:buChar char="-"/>
            </a:pPr>
            <a:r>
              <a:rPr lang="en-GB" sz="1200" dirty="0">
                <a:ea typeface="Segoe UI Black" panose="020B0A02040204020203" pitchFamily="34" charset="0"/>
              </a:rPr>
              <a:t>Costly </a:t>
            </a:r>
          </a:p>
          <a:p>
            <a:pPr indent="0">
              <a:spcBef>
                <a:spcPct val="20000"/>
              </a:spcBef>
              <a:buSzPct val="120000"/>
            </a:pPr>
            <a:endParaRPr lang="en-GB" sz="1200" dirty="0">
              <a:ea typeface="Segoe UI Black" panose="020B0A02040204020203" pitchFamily="34" charset="0"/>
            </a:endParaRPr>
          </a:p>
          <a:p>
            <a:pPr marL="285750" indent="-285750">
              <a:spcBef>
                <a:spcPct val="20000"/>
              </a:spcBef>
              <a:buSzPct val="120000"/>
              <a:buFontTx/>
              <a:buChar char="-"/>
            </a:pPr>
            <a:r>
              <a:rPr lang="en-GB" sz="1200" dirty="0">
                <a:ea typeface="Segoe UI Black" panose="020B0A02040204020203" pitchFamily="34" charset="0"/>
              </a:rPr>
              <a:t>Choosing accurate number of dimensions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6DFCC2-AE1D-4407-BF51-4A9E83DC3FAB}"/>
              </a:ext>
            </a:extLst>
          </p:cNvPr>
          <p:cNvSpPr txBox="1"/>
          <p:nvPr/>
        </p:nvSpPr>
        <p:spPr>
          <a:xfrm>
            <a:off x="586981" y="1932322"/>
            <a:ext cx="3151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Indexing and IR method that uses SVD.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Identify patterns between terms and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Query about concepts not only words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36CE9CB-E81E-488F-BEC5-15307AA946A7}"/>
              </a:ext>
            </a:extLst>
          </p:cNvPr>
          <p:cNvCxnSpPr/>
          <p:nvPr/>
        </p:nvCxnSpPr>
        <p:spPr>
          <a:xfrm>
            <a:off x="4572000" y="962673"/>
            <a:ext cx="0" cy="3895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76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A199BBC-6D97-4E4E-BE5E-D63629ED5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8807" y="2056786"/>
            <a:ext cx="2694708" cy="28016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Using a new library in 5 days.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Some docs were old and unusable.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Understand principles and how it 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Exploiting 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CE9D9A-8420-4CBA-A4C4-DEFDF1CF5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Difficulties and conclusion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6FD556-1506-4FA0-8761-B4604C5A0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A5EA8F-F925-41B2-904C-F9800584C1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Difficulties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EF9086B7-2BC0-450B-B194-C82E96143263}"/>
              </a:ext>
            </a:extLst>
          </p:cNvPr>
          <p:cNvSpPr txBox="1">
            <a:spLocks/>
          </p:cNvSpPr>
          <p:nvPr/>
        </p:nvSpPr>
        <p:spPr>
          <a:xfrm>
            <a:off x="5225474" y="1176865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2"/>
              </a:buBlip>
              <a:defRPr sz="2600" kern="12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Conclusion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AC9AE9-1F94-4C0E-B2D9-E49DE3D8AE4B}"/>
              </a:ext>
            </a:extLst>
          </p:cNvPr>
          <p:cNvSpPr txBox="1"/>
          <p:nvPr/>
        </p:nvSpPr>
        <p:spPr>
          <a:xfrm>
            <a:off x="5225472" y="2150753"/>
            <a:ext cx="2694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Lucene is very powerful.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LSI seems to be the best alternative for query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But it’s heavy to include this in a system for beginners. 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0CCD85A-0752-4099-8233-CA185BEB23C2}"/>
              </a:ext>
            </a:extLst>
          </p:cNvPr>
          <p:cNvCxnSpPr/>
          <p:nvPr/>
        </p:nvCxnSpPr>
        <p:spPr>
          <a:xfrm>
            <a:off x="4572000" y="962673"/>
            <a:ext cx="0" cy="3895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17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CE9D9A-8420-4CBA-A4C4-DEFDF1CF5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6FD556-1506-4FA0-8761-B4604C5A0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A5EA8F-F925-41B2-904C-F9800584C1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BDE712-1BE9-4228-9697-0F1BC2833566}"/>
              </a:ext>
            </a:extLst>
          </p:cNvPr>
          <p:cNvSpPr/>
          <p:nvPr/>
        </p:nvSpPr>
        <p:spPr>
          <a:xfrm>
            <a:off x="720350" y="1677939"/>
            <a:ext cx="8240770" cy="291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>
              <a:spcBef>
                <a:spcPct val="20000"/>
              </a:spcBef>
              <a:buSzPct val="120000"/>
              <a:buBlip>
                <a:blip r:embed="rId2"/>
              </a:buBlip>
            </a:pPr>
            <a:r>
              <a:rPr lang="en-GB" dirty="0">
                <a:hlinkClick r:id="rId3"/>
              </a:rPr>
              <a:t>https://www.tutorialspoint.com/lucene/lucene_adddocument.htm</a:t>
            </a:r>
            <a:endParaRPr lang="en-GB" dirty="0"/>
          </a:p>
          <a:p>
            <a:pPr marL="342900">
              <a:spcBef>
                <a:spcPct val="20000"/>
              </a:spcBef>
              <a:buSzPct val="120000"/>
              <a:buBlip>
                <a:blip r:embed="rId2"/>
              </a:buBlip>
            </a:pPr>
            <a:r>
              <a:rPr lang="en-GB" dirty="0">
                <a:hlinkClick r:id="rId4"/>
              </a:rPr>
              <a:t>https://stackoverflow.com/questions/5694385/getting-the-filenames-of-all-files-in-a-folder</a:t>
            </a:r>
            <a:endParaRPr lang="en-GB" dirty="0"/>
          </a:p>
          <a:p>
            <a:pPr marL="342900">
              <a:spcBef>
                <a:spcPct val="20000"/>
              </a:spcBef>
              <a:buSzPct val="120000"/>
              <a:buBlip>
                <a:blip r:embed="rId2"/>
              </a:buBlip>
            </a:pPr>
            <a:r>
              <a:rPr lang="en-GB" dirty="0">
                <a:hlinkClick r:id="rId5"/>
              </a:rPr>
              <a:t>https://docs.oracle.com/javase/8/docs/api/java/nio/file/Files.html</a:t>
            </a:r>
            <a:endParaRPr lang="en-GB" dirty="0"/>
          </a:p>
          <a:p>
            <a:pPr marL="342900">
              <a:spcBef>
                <a:spcPct val="20000"/>
              </a:spcBef>
              <a:buSzPct val="120000"/>
              <a:buBlip>
                <a:blip r:embed="rId2"/>
              </a:buBlip>
            </a:pPr>
            <a:r>
              <a:rPr lang="en-GB" dirty="0">
                <a:hlinkClick r:id="rId6"/>
              </a:rPr>
              <a:t>https://www.w3schools.com/java/java_user_input.asp</a:t>
            </a:r>
            <a:endParaRPr lang="en-GB" dirty="0"/>
          </a:p>
          <a:p>
            <a:pPr marL="342900">
              <a:spcBef>
                <a:spcPct val="20000"/>
              </a:spcBef>
              <a:buSzPct val="120000"/>
              <a:buBlip>
                <a:blip r:embed="rId2"/>
              </a:buBlip>
            </a:pPr>
            <a:r>
              <a:rPr lang="en-GB" dirty="0">
                <a:hlinkClick r:id="rId7"/>
              </a:rPr>
              <a:t>https://examples.javacodegeeks.com/core-java/apache/lucene/lucene-query-parser-example/</a:t>
            </a:r>
            <a:endParaRPr lang="en-GB" dirty="0"/>
          </a:p>
          <a:p>
            <a:pPr marL="342900">
              <a:spcBef>
                <a:spcPct val="20000"/>
              </a:spcBef>
              <a:buSzPct val="120000"/>
              <a:buBlip>
                <a:blip r:embed="rId2"/>
              </a:buBlip>
            </a:pPr>
            <a:r>
              <a:rPr lang="en-GB" dirty="0">
                <a:hlinkClick r:id="rId8"/>
              </a:rPr>
              <a:t>https://en.wikipedia.org/wiki/Latent_semantic_analysis</a:t>
            </a:r>
            <a:endParaRPr lang="en-GB" dirty="0"/>
          </a:p>
          <a:p>
            <a:pPr marL="342900">
              <a:spcBef>
                <a:spcPct val="20000"/>
              </a:spcBef>
              <a:buSzPct val="120000"/>
              <a:buBlip>
                <a:blip r:embed="rId2"/>
              </a:buBlip>
            </a:pPr>
            <a:r>
              <a:rPr lang="en-GB" dirty="0">
                <a:solidFill>
                  <a:srgbClr val="123A61"/>
                </a:solidFill>
                <a:ea typeface="Segoe UI Black" panose="020B0A02040204020203" pitchFamily="34" charset="0"/>
              </a:rPr>
              <a:t>And mostly </a:t>
            </a:r>
            <a:r>
              <a:rPr lang="en-GB" dirty="0" err="1">
                <a:solidFill>
                  <a:srgbClr val="123A61"/>
                </a:solidFill>
                <a:ea typeface="Segoe UI Black" panose="020B0A02040204020203" pitchFamily="34" charset="0"/>
              </a:rPr>
              <a:t>lucene</a:t>
            </a:r>
            <a:r>
              <a:rPr lang="en-GB" dirty="0">
                <a:solidFill>
                  <a:srgbClr val="123A61"/>
                </a:solidFill>
                <a:ea typeface="Segoe UI Black" panose="020B0A02040204020203" pitchFamily="34" charset="0"/>
              </a:rPr>
              <a:t> docs included in the zip files</a:t>
            </a:r>
          </a:p>
        </p:txBody>
      </p:sp>
    </p:spTree>
    <p:extLst>
      <p:ext uri="{BB962C8B-B14F-4D97-AF65-F5344CB8AC3E}">
        <p14:creationId xmlns:p14="http://schemas.microsoft.com/office/powerpoint/2010/main" val="167106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CE9D9A-8420-4CBA-A4C4-DEFDF1CF5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6FD556-1506-4FA0-8761-B4604C5A06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A43FEE5-3AF3-4D8D-9DFE-2944C3778D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24646" y="2321213"/>
            <a:ext cx="2694708" cy="501073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71128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14BB6A-6A8D-4125-88EE-30E292884DAD}"/>
              </a:ext>
            </a:extLst>
          </p:cNvPr>
          <p:cNvSpPr txBox="1"/>
          <p:nvPr/>
        </p:nvSpPr>
        <p:spPr>
          <a:xfrm>
            <a:off x="4223401" y="1700106"/>
            <a:ext cx="3461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A4D7"/>
              </a:buClr>
              <a:buFont typeface="Wingdings" panose="05000000000000000000" pitchFamily="2" charset="2"/>
              <a:buChar char="§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Indexing with Lucene</a:t>
            </a:r>
          </a:p>
          <a:p>
            <a:pPr marL="285750" indent="-285750">
              <a:buClr>
                <a:srgbClr val="00A4D7"/>
              </a:buClr>
              <a:buFont typeface="Wingdings" panose="05000000000000000000" pitchFamily="2" charset="2"/>
              <a:buChar char="§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Queries with Lucene</a:t>
            </a:r>
          </a:p>
          <a:p>
            <a:pPr marL="285750" indent="-285750">
              <a:buClr>
                <a:srgbClr val="00A4D7"/>
              </a:buClr>
              <a:buFont typeface="Wingdings" panose="05000000000000000000" pitchFamily="2" charset="2"/>
              <a:buChar char="§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LSI: pros and cons</a:t>
            </a:r>
          </a:p>
          <a:p>
            <a:pPr marL="285750" indent="-285750">
              <a:buClr>
                <a:srgbClr val="00A4D7"/>
              </a:buClr>
              <a:buFont typeface="Wingdings" panose="05000000000000000000" pitchFamily="2" charset="2"/>
              <a:buChar char="§"/>
            </a:pPr>
            <a:r>
              <a:rPr lang="en-GB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Lucene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68606" y="2770738"/>
            <a:ext cx="4817154" cy="1269460"/>
          </a:xfrm>
        </p:spPr>
        <p:txBody>
          <a:bodyPr/>
          <a:lstStyle/>
          <a:p>
            <a:r>
              <a:rPr lang="fr-FR" dirty="0" err="1"/>
              <a:t>Indexing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Lucene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716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Lucene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5797" y="1119615"/>
            <a:ext cx="4741003" cy="594038"/>
          </a:xfrm>
        </p:spPr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Lucene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Indexing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Lucene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9F0E0C7-1FBD-487A-BA71-5B8107C3F2B6}"/>
              </a:ext>
            </a:extLst>
          </p:cNvPr>
          <p:cNvSpPr txBox="1"/>
          <p:nvPr/>
        </p:nvSpPr>
        <p:spPr>
          <a:xfrm>
            <a:off x="447204" y="1601893"/>
            <a:ext cx="41181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Word Break rules from the Unicode Text Segmentation algorithm: </a:t>
            </a:r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2"/>
              </a:rPr>
              <a:t>http://unicode.org/reports/tr29/</a:t>
            </a: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TF-IDF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F50282D-90BB-470B-B238-8263087EAB37}"/>
              </a:ext>
            </a:extLst>
          </p:cNvPr>
          <p:cNvSpPr txBox="1">
            <a:spLocks/>
          </p:cNvSpPr>
          <p:nvPr/>
        </p:nvSpPr>
        <p:spPr>
          <a:xfrm>
            <a:off x="4636677" y="1119615"/>
            <a:ext cx="4741003" cy="5940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How to </a:t>
            </a:r>
            <a:r>
              <a:rPr lang="fr-FR" sz="2400" dirty="0" err="1"/>
              <a:t>execute</a:t>
            </a:r>
            <a:r>
              <a:rPr lang="fr-FR" sz="2400" dirty="0"/>
              <a:t> </a:t>
            </a:r>
            <a:r>
              <a:rPr lang="fr-FR" sz="2400" dirty="0" err="1"/>
              <a:t>my</a:t>
            </a:r>
            <a:r>
              <a:rPr lang="fr-FR" sz="2400" dirty="0"/>
              <a:t> code?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9ADC123-5F4F-4FE5-8358-11E0D5CB2DCC}"/>
              </a:ext>
            </a:extLst>
          </p:cNvPr>
          <p:cNvSpPr txBox="1"/>
          <p:nvPr/>
        </p:nvSpPr>
        <p:spPr>
          <a:xfrm>
            <a:off x="5147898" y="1621414"/>
            <a:ext cx="3718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 used an IDE: IntelliJ. I added three Lucene libraries: lucene-core-8.5.1.jar, lucene-analyzers-common-8.5.1.jar, lucene-queryparser-8.5.1.jar.</a:t>
            </a:r>
          </a:p>
          <a:p>
            <a:pPr algn="just"/>
            <a:r>
              <a:rPr lang="en-GB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Using an IDE is easier. Or you should update CLASSPATH with the </a:t>
            </a:r>
            <a:r>
              <a:rPr lang="en-GB" sz="1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libraires</a:t>
            </a:r>
            <a:r>
              <a:rPr lang="en-GB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 Then, you can run java file with option:</a:t>
            </a:r>
          </a:p>
          <a:p>
            <a:pPr algn="just"/>
            <a:endParaRPr lang="en-GB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GB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First option can be ‘-v’ for activate verbose to have explanation about score. </a:t>
            </a:r>
          </a:p>
          <a:p>
            <a:pPr algn="just"/>
            <a:endParaRPr lang="en-GB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GB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Or, first option can be anything else for activating indexing </a:t>
            </a:r>
          </a:p>
          <a:p>
            <a:pPr algn="just"/>
            <a:endParaRPr lang="en-GB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GB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Or you can use both option (‘-v’ and anything else) to activate verbose and indexing.</a:t>
            </a:r>
          </a:p>
          <a:p>
            <a:pPr algn="just"/>
            <a:endParaRPr lang="en-GB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GB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there is not parameter it will just request for a query and then do the search normally.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B2D4E49-0177-4D4F-809F-E1DAA1622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7" t="28040" r="50738" b="55358"/>
          <a:stretch/>
        </p:blipFill>
        <p:spPr>
          <a:xfrm>
            <a:off x="190843" y="2860888"/>
            <a:ext cx="4685957" cy="1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Lucene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Performance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Indexing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Lucene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0B1F06-2A90-4CFE-A0D7-E4F9BEF1D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815" r="43926" b="64971"/>
          <a:stretch/>
        </p:blipFill>
        <p:spPr>
          <a:xfrm>
            <a:off x="759400" y="3514480"/>
            <a:ext cx="7304056" cy="68058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7409722-1DC8-462B-BBE8-8E69CCF61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9" t="4296" r="44833" b="93198"/>
          <a:stretch/>
        </p:blipFill>
        <p:spPr>
          <a:xfrm>
            <a:off x="759400" y="2241210"/>
            <a:ext cx="7304056" cy="4500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05DA142-1834-4A7D-AD4D-CEB2FAEF76C8}"/>
              </a:ext>
            </a:extLst>
          </p:cNvPr>
          <p:cNvSpPr txBox="1"/>
          <p:nvPr/>
        </p:nvSpPr>
        <p:spPr>
          <a:xfrm>
            <a:off x="481694" y="3037092"/>
            <a:ext cx="15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Lucene: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FDDF0A6-A0FE-4D56-B9FC-759DD186E09A}"/>
              </a:ext>
            </a:extLst>
          </p:cNvPr>
          <p:cNvSpPr txBox="1"/>
          <p:nvPr/>
        </p:nvSpPr>
        <p:spPr>
          <a:xfrm>
            <a:off x="481694" y="1741779"/>
            <a:ext cx="28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Assignment 2 (with python)</a:t>
            </a:r>
          </a:p>
        </p:txBody>
      </p:sp>
    </p:spTree>
    <p:extLst>
      <p:ext uri="{BB962C8B-B14F-4D97-AF65-F5344CB8AC3E}">
        <p14:creationId xmlns:p14="http://schemas.microsoft.com/office/powerpoint/2010/main" val="52857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Lucene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168606" y="2770738"/>
            <a:ext cx="4817154" cy="1269460"/>
          </a:xfrm>
        </p:spPr>
        <p:txBody>
          <a:bodyPr/>
          <a:lstStyle/>
          <a:p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Lucene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36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Lucene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2394173" cy="25455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Donkey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May the force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Mars VS </a:t>
            </a:r>
            <a:r>
              <a:rPr lang="fr-FR" dirty="0" err="1"/>
              <a:t>planet</a:t>
            </a:r>
            <a:r>
              <a:rPr lang="fr-FR" dirty="0"/>
              <a:t> Mars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Lucene</a:t>
            </a:r>
            <a:r>
              <a:rPr lang="fr-FR" dirty="0"/>
              <a:t>	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>
          <a:xfrm>
            <a:off x="4569645" y="1105372"/>
            <a:ext cx="3389021" cy="589563"/>
          </a:xfrm>
        </p:spPr>
        <p:txBody>
          <a:bodyPr>
            <a:normAutofit/>
          </a:bodyPr>
          <a:lstStyle/>
          <a:p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59" y="1105372"/>
            <a:ext cx="3493081" cy="589563"/>
          </a:xfrm>
        </p:spPr>
        <p:txBody>
          <a:bodyPr>
            <a:normAutofit/>
          </a:bodyPr>
          <a:lstStyle/>
          <a:p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F860F7D-6B93-4B4E-A411-6ACB8E55D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7150" y="1695450"/>
            <a:ext cx="2733463" cy="25447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Shrek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Horror</a:t>
            </a:r>
            <a:r>
              <a:rPr lang="fr-FR" dirty="0"/>
              <a:t> </a:t>
            </a:r>
            <a:r>
              <a:rPr lang="fr-FR" dirty="0" err="1"/>
              <a:t>movies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Star Wars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martian</a:t>
            </a:r>
            <a:r>
              <a:rPr lang="fr-FR" dirty="0"/>
              <a:t> and </a:t>
            </a:r>
            <a:r>
              <a:rPr lang="fr-FR" dirty="0" err="1"/>
              <a:t>Watchmen</a:t>
            </a:r>
            <a:endParaRPr lang="fr-FR" dirty="0"/>
          </a:p>
        </p:txBody>
      </p:sp>
      <p:pic>
        <p:nvPicPr>
          <p:cNvPr id="10" name="Graphique 9" descr="Ligne fléchée : légère courbe">
            <a:extLst>
              <a:ext uri="{FF2B5EF4-FFF2-40B4-BE49-F238E27FC236}">
                <a16:creationId xmlns:a16="http://schemas.microsoft.com/office/drawing/2014/main" id="{4E5B50FE-BC53-43F9-958B-B78539D56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9360" y="25105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8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Lucene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Performance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Lucene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DA142-1834-4A7D-AD4D-CEB2FAEF76C8}"/>
              </a:ext>
            </a:extLst>
          </p:cNvPr>
          <p:cNvSpPr txBox="1"/>
          <p:nvPr/>
        </p:nvSpPr>
        <p:spPr>
          <a:xfrm>
            <a:off x="481694" y="3221758"/>
            <a:ext cx="15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Lucene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FDDF0A6-A0FE-4D56-B9FC-759DD186E09A}"/>
              </a:ext>
            </a:extLst>
          </p:cNvPr>
          <p:cNvSpPr txBox="1"/>
          <p:nvPr/>
        </p:nvSpPr>
        <p:spPr>
          <a:xfrm>
            <a:off x="481694" y="1741779"/>
            <a:ext cx="28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Assignment 2 (with python)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122D5F0-2960-4BD2-A767-368BBDA6A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9" t="10140" r="48979" b="79082"/>
          <a:stretch/>
        </p:blipFill>
        <p:spPr>
          <a:xfrm>
            <a:off x="3600028" y="1718219"/>
            <a:ext cx="4368799" cy="14026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86D0B03-6108-43F8-9BB6-ED7290BEC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4" t="32527" r="62444" b="58465"/>
          <a:stretch/>
        </p:blipFill>
        <p:spPr>
          <a:xfrm>
            <a:off x="3814565" y="3509558"/>
            <a:ext cx="3939724" cy="125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Queries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Lucene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/>
              <a:t>Lucene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B274B0-844A-42CD-A430-611131932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8" t="24230" r="63332" b="58519"/>
          <a:stretch/>
        </p:blipFill>
        <p:spPr>
          <a:xfrm>
            <a:off x="212926" y="1876213"/>
            <a:ext cx="3960230" cy="2458720"/>
          </a:xfrm>
          <a:prstGeom prst="rect">
            <a:avLst/>
          </a:prstGeom>
        </p:spPr>
      </p:pic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F957159-BF1D-465C-A76E-6DE0364C81CD}"/>
              </a:ext>
            </a:extLst>
          </p:cNvPr>
          <p:cNvSpPr txBox="1">
            <a:spLocks/>
          </p:cNvSpPr>
          <p:nvPr/>
        </p:nvSpPr>
        <p:spPr>
          <a:xfrm>
            <a:off x="611559" y="1105372"/>
            <a:ext cx="3493081" cy="589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21000"/>
              <a:buBlip>
                <a:blip r:embed="rId3"/>
              </a:buBlip>
            </a:pPr>
            <a:r>
              <a:rPr lang="fr-FR" sz="2600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« </a:t>
            </a:r>
            <a:r>
              <a:rPr lang="fr-FR" sz="2600" dirty="0" err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donkey</a:t>
            </a:r>
            <a:r>
              <a:rPr lang="fr-FR" sz="2600" dirty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 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3D3AC19-F274-4507-9461-4D50EC46D83D}"/>
                  </a:ext>
                </a:extLst>
              </p:cNvPr>
              <p:cNvSpPr txBox="1"/>
              <p:nvPr/>
            </p:nvSpPr>
            <p:spPr>
              <a:xfrm>
                <a:off x="4962894" y="1014680"/>
                <a:ext cx="3569547" cy="4181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14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Expected result: Shrek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GB" sz="14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marL="285750" indent="-285750"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14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P&amp;R:</a:t>
                </a:r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algn="ctr"/>
                <a:endParaRPr lang="fr-FR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fr-F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fr-FR" b="0" dirty="0"/>
              </a:p>
              <a:p>
                <a:pPr algn="ctr"/>
                <a:endParaRPr lang="fr-FR" b="0" dirty="0"/>
              </a:p>
              <a:p>
                <a:pPr algn="ctr"/>
                <a:endParaRPr lang="fr-FR" b="0" dirty="0"/>
              </a:p>
              <a:p>
                <a:pPr algn="just"/>
                <a:r>
                  <a:rPr lang="en-GB" dirty="0"/>
                  <a:t>Old: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0.67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3D3AC19-F274-4507-9461-4D50EC46D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894" y="1014680"/>
                <a:ext cx="3569547" cy="4181786"/>
              </a:xfrm>
              <a:prstGeom prst="rect">
                <a:avLst/>
              </a:prstGeom>
              <a:blipFill>
                <a:blip r:embed="rId4"/>
                <a:stretch>
                  <a:fillRect l="-1365" t="-292" b="-14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48D3E7A-EA02-4F00-9957-87AEB6296E5A}"/>
              </a:ext>
            </a:extLst>
          </p:cNvPr>
          <p:cNvCxnSpPr/>
          <p:nvPr/>
        </p:nvCxnSpPr>
        <p:spPr>
          <a:xfrm>
            <a:off x="4572000" y="962673"/>
            <a:ext cx="0" cy="3895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3752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673</Words>
  <Application>Microsoft Office PowerPoint</Application>
  <PresentationFormat>Affichage à l'écran (16:9)</PresentationFormat>
  <Paragraphs>179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SegoeBook</vt:lpstr>
      <vt:lpstr>Arial</vt:lpstr>
      <vt:lpstr>Calibri</vt:lpstr>
      <vt:lpstr>Cambria Math</vt:lpstr>
      <vt:lpstr>Segoe UI Black</vt:lpstr>
      <vt:lpstr>Segoe UI Semilight</vt:lpstr>
      <vt:lpstr>Wingdings</vt:lpstr>
      <vt:lpstr>Thème Office</vt:lpstr>
      <vt:lpstr>Lucene and LSI</vt:lpstr>
      <vt:lpstr>Présentation PowerPoint</vt:lpstr>
      <vt:lpstr>Présentation PowerPoint</vt:lpstr>
      <vt:lpstr>Lucene</vt:lpstr>
      <vt:lpstr>Lucene</vt:lpstr>
      <vt:lpstr>Présentation PowerPoint</vt:lpstr>
      <vt:lpstr>Lucene </vt:lpstr>
      <vt:lpstr>Lucene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2020-05-08T05:31:57Z</dcterms:created>
  <dcterms:modified xsi:type="dcterms:W3CDTF">2020-05-08T09:53:08Z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